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312" r:id="rId2"/>
    <p:sldId id="323" r:id="rId3"/>
    <p:sldId id="324" r:id="rId4"/>
    <p:sldId id="325" r:id="rId5"/>
    <p:sldId id="326" r:id="rId6"/>
    <p:sldId id="327" r:id="rId7"/>
    <p:sldId id="328" r:id="rId8"/>
    <p:sldId id="330" r:id="rId9"/>
    <p:sldId id="329" r:id="rId10"/>
    <p:sldId id="332" r:id="rId11"/>
    <p:sldId id="331" r:id="rId12"/>
    <p:sldId id="334" r:id="rId13"/>
    <p:sldId id="333" r:id="rId14"/>
    <p:sldId id="322" r:id="rId15"/>
    <p:sldId id="314" r:id="rId16"/>
    <p:sldId id="313" r:id="rId17"/>
    <p:sldId id="315" r:id="rId18"/>
    <p:sldId id="335" r:id="rId19"/>
    <p:sldId id="316" r:id="rId20"/>
    <p:sldId id="317" r:id="rId21"/>
    <p:sldId id="318" r:id="rId22"/>
    <p:sldId id="319" r:id="rId23"/>
    <p:sldId id="32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736"/>
  </p:normalViewPr>
  <p:slideViewPr>
    <p:cSldViewPr snapToGrid="0" snapToObjects="1">
      <p:cViewPr varScale="1">
        <p:scale>
          <a:sx n="97" d="100"/>
          <a:sy n="97" d="100"/>
        </p:scale>
        <p:origin x="11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42E2B-C99E-2143-8FA5-9868A9CEEA4B}" type="datetimeFigureOut">
              <a:rPr kumimoji="1" lang="zh-CN" altLang="en-US" smtClean="0"/>
              <a:t>2020/4/14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631DE-7AE6-124E-B15C-31606F21F33B}" type="slidenum">
              <a:rPr kumimoji="1" lang="zh-CN" altLang="en-US" smtClean="0"/>
              <a:t>‹#›</a:t>
            </a:fld>
            <a:endParaRPr kumimoji="1" lang="zh-CN" altLang="en-US"/>
          </a:p>
        </p:txBody>
      </p:sp>
    </p:spTree>
    <p:extLst>
      <p:ext uri="{BB962C8B-B14F-4D97-AF65-F5344CB8AC3E}">
        <p14:creationId xmlns:p14="http://schemas.microsoft.com/office/powerpoint/2010/main" val="2038471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4631DE-7AE6-124E-B15C-31606F21F33B}" type="slidenum">
              <a:rPr kumimoji="1" lang="zh-CN" altLang="en-US" smtClean="0"/>
              <a:t>7</a:t>
            </a:fld>
            <a:endParaRPr kumimoji="1" lang="zh-CN" altLang="en-US"/>
          </a:p>
        </p:txBody>
      </p:sp>
    </p:spTree>
    <p:extLst>
      <p:ext uri="{BB962C8B-B14F-4D97-AF65-F5344CB8AC3E}">
        <p14:creationId xmlns:p14="http://schemas.microsoft.com/office/powerpoint/2010/main" val="3916199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Hint : whether an input sentence contains a positive or negative sentiment word as auxiliary tasks for sentiment analysis</a:t>
            </a:r>
          </a:p>
          <a:p>
            <a:r>
              <a:rPr lang="en" altLang="zh-CN" sz="1200" b="0" i="0" kern="1200" dirty="0">
                <a:solidFill>
                  <a:schemeClr val="tx1"/>
                </a:solidFill>
                <a:effectLst/>
                <a:latin typeface="+mn-lt"/>
                <a:ea typeface="+mn-ea"/>
                <a:cs typeface="+mn-cs"/>
              </a:rPr>
              <a:t>Quantization smoothing</a:t>
            </a:r>
            <a:r>
              <a:rPr lang="en-US" altLang="zh-CN"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predicting the risk of a disease (e.g. low/medium/high) or sentiment analysis (positive/neutral/negative). learned more easily due to their objective being smoother.</a:t>
            </a:r>
          </a:p>
        </p:txBody>
      </p:sp>
      <p:sp>
        <p:nvSpPr>
          <p:cNvPr id="4" name="灯片编号占位符 3"/>
          <p:cNvSpPr>
            <a:spLocks noGrp="1"/>
          </p:cNvSpPr>
          <p:nvPr>
            <p:ph type="sldNum" sz="quarter" idx="5"/>
          </p:nvPr>
        </p:nvSpPr>
        <p:spPr/>
        <p:txBody>
          <a:bodyPr/>
          <a:lstStyle/>
          <a:p>
            <a:fld id="{9E4631DE-7AE6-124E-B15C-31606F21F33B}" type="slidenum">
              <a:rPr kumimoji="1" lang="zh-CN" altLang="en-US" smtClean="0"/>
              <a:t>13</a:t>
            </a:fld>
            <a:endParaRPr kumimoji="1" lang="zh-CN" altLang="en-US"/>
          </a:p>
        </p:txBody>
      </p:sp>
    </p:spTree>
    <p:extLst>
      <p:ext uri="{BB962C8B-B14F-4D97-AF65-F5344CB8AC3E}">
        <p14:creationId xmlns:p14="http://schemas.microsoft.com/office/powerpoint/2010/main" val="3683471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4631DE-7AE6-124E-B15C-31606F21F33B}" type="slidenum">
              <a:rPr kumimoji="1" lang="zh-CN" altLang="en-US" smtClean="0"/>
              <a:t>23</a:t>
            </a:fld>
            <a:endParaRPr kumimoji="1" lang="zh-CN" altLang="en-US"/>
          </a:p>
        </p:txBody>
      </p:sp>
    </p:spTree>
    <p:extLst>
      <p:ext uri="{BB962C8B-B14F-4D97-AF65-F5344CB8AC3E}">
        <p14:creationId xmlns:p14="http://schemas.microsoft.com/office/powerpoint/2010/main" val="901152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CFE03-F1BC-644B-9D0B-A285AF413AC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F1F0854-494C-6747-8BCD-BD8F7FC82A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712CBE7-C1F6-504B-AA9B-15A0E5A8911B}"/>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5" name="页脚占位符 4">
            <a:extLst>
              <a:ext uri="{FF2B5EF4-FFF2-40B4-BE49-F238E27FC236}">
                <a16:creationId xmlns:a16="http://schemas.microsoft.com/office/drawing/2014/main" id="{05EB539F-6EDB-F445-8F53-6A034179CCA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D9CCCA3-84DD-D043-B198-F83111371C6D}"/>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5923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9DD207-CD13-DF44-8DB1-E1047FE3DEBB}"/>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A1C2B37-46BF-144C-8D96-70BC5039835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97C1E4A-A9F1-A140-A267-4AB32914AE49}"/>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5" name="页脚占位符 4">
            <a:extLst>
              <a:ext uri="{FF2B5EF4-FFF2-40B4-BE49-F238E27FC236}">
                <a16:creationId xmlns:a16="http://schemas.microsoft.com/office/drawing/2014/main" id="{4C7ABFF9-8ED5-BB47-909D-9BD65E9E790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991FBD2-CBAB-2348-9A0B-F7194BF61D16}"/>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1832142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4D5895-C7D0-E442-B1BB-CA96C88509F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3CB5D21-9C75-844E-A71B-B444E7FE1AC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66846AB-F1B4-BA42-B219-B62988818DF1}"/>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5" name="页脚占位符 4">
            <a:extLst>
              <a:ext uri="{FF2B5EF4-FFF2-40B4-BE49-F238E27FC236}">
                <a16:creationId xmlns:a16="http://schemas.microsoft.com/office/drawing/2014/main" id="{E2DE2E19-7E1F-F545-AE55-478CE989E9E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7274435-2195-B042-A4DA-ECADF031AFA6}"/>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1384107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256B4-5103-EC4F-BC3D-37AB4DCB954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AE160E1-CEC6-2A4C-AF2B-901BCC6C676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997BB72-A61C-F94E-B2F3-4CFDBB4CAA79}"/>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5" name="页脚占位符 4">
            <a:extLst>
              <a:ext uri="{FF2B5EF4-FFF2-40B4-BE49-F238E27FC236}">
                <a16:creationId xmlns:a16="http://schemas.microsoft.com/office/drawing/2014/main" id="{1EA43C2D-4CA3-A44C-8813-F09856F003D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07BCD97-6C98-4C43-A17D-6F9FD1D27C08}"/>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49441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3ADC7-49E5-E34A-B7E4-C49C5F9BD27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3273212-0CD6-1A47-8FCC-CDF732120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23A9287-A516-E34E-B819-E02C03A5BEC2}"/>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5" name="页脚占位符 4">
            <a:extLst>
              <a:ext uri="{FF2B5EF4-FFF2-40B4-BE49-F238E27FC236}">
                <a16:creationId xmlns:a16="http://schemas.microsoft.com/office/drawing/2014/main" id="{89043581-1427-C041-9799-43723C53414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6B027D5-4927-8048-AB03-97F385848A95}"/>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2197961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8B428-21DF-0846-BC5D-C629604A2AE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AB04C7C-421D-5A4E-9897-7F4B956B896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99EDA54-F6FD-B74C-ACFA-55309017E97C}"/>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DDC547B-376D-EF4E-9911-E4AED216BC18}"/>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6" name="页脚占位符 5">
            <a:extLst>
              <a:ext uri="{FF2B5EF4-FFF2-40B4-BE49-F238E27FC236}">
                <a16:creationId xmlns:a16="http://schemas.microsoft.com/office/drawing/2014/main" id="{330E28A7-0888-F349-9B52-8694E936A22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514D7A9-4DA7-A04A-A891-B623C1EEF7CA}"/>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2423008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86722-95E3-1A40-8899-F386965C0775}"/>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061AFB9-8EEB-FC49-93F7-B04FED4249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F58B368-CDDF-2B45-BB0D-FFC0E1C6909A}"/>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14B7E00-549B-6D40-AA51-4A125EAB1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3FB6C55-582D-FD49-AAA4-062035A60B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D826337-6A3D-9B44-B4E7-BCC4E94373AD}"/>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8" name="页脚占位符 7">
            <a:extLst>
              <a:ext uri="{FF2B5EF4-FFF2-40B4-BE49-F238E27FC236}">
                <a16:creationId xmlns:a16="http://schemas.microsoft.com/office/drawing/2014/main" id="{8D14EE62-4A4C-B540-A4CF-224FC98A456B}"/>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1F2EF07-74B4-9A49-9351-12E39F2E5FB3}"/>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3688404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DFC04-0C8B-E442-B560-5BA8CEC9C6D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ED5E774F-10DA-2846-8D48-3DF710E4069C}"/>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4" name="页脚占位符 3">
            <a:extLst>
              <a:ext uri="{FF2B5EF4-FFF2-40B4-BE49-F238E27FC236}">
                <a16:creationId xmlns:a16="http://schemas.microsoft.com/office/drawing/2014/main" id="{ED1E3B84-45C7-EE45-A931-D6391B91A61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A8D432A-D96F-584F-A831-273D0014E0BB}"/>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2682681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157C924-19A3-6149-BE0D-7722C1C79FDC}"/>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3" name="页脚占位符 2">
            <a:extLst>
              <a:ext uri="{FF2B5EF4-FFF2-40B4-BE49-F238E27FC236}">
                <a16:creationId xmlns:a16="http://schemas.microsoft.com/office/drawing/2014/main" id="{D6C1F6D7-F1C4-4249-AA11-7B3587055D9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6E77FEF-349C-E148-BEF5-B9AD272A256A}"/>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274209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4E51C-F2E9-A94F-9497-F6526569DDF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64B9AE2-AD35-204F-A5F0-0200D3D7E8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31509B1-18A0-5E48-8182-1D9F03F70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06DA440-BD17-2B48-8B72-639A236181C1}"/>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6" name="页脚占位符 5">
            <a:extLst>
              <a:ext uri="{FF2B5EF4-FFF2-40B4-BE49-F238E27FC236}">
                <a16:creationId xmlns:a16="http://schemas.microsoft.com/office/drawing/2014/main" id="{DB34EACE-4A9E-4C49-BEBA-99943BA4BE4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2427BD2-545B-7A41-9BD8-07BD8B1F7961}"/>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1360298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DD77E-D0C9-7241-8B39-BEDB592FF58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8687C60-9FD8-0140-88CA-2FD5F83E0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C9F905F-99BF-6949-ADF2-7C1605E29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47C3B2B-2469-9240-BE3E-CF0D05C860CF}"/>
              </a:ext>
            </a:extLst>
          </p:cNvPr>
          <p:cNvSpPr>
            <a:spLocks noGrp="1"/>
          </p:cNvSpPr>
          <p:nvPr>
            <p:ph type="dt" sz="half" idx="10"/>
          </p:nvPr>
        </p:nvSpPr>
        <p:spPr/>
        <p:txBody>
          <a:bodyPr/>
          <a:lstStyle/>
          <a:p>
            <a:fld id="{C503D328-EC9A-6945-824D-2903954FC8CB}" type="datetimeFigureOut">
              <a:rPr kumimoji="1" lang="zh-CN" altLang="en-US" smtClean="0"/>
              <a:t>2020/4/14</a:t>
            </a:fld>
            <a:endParaRPr kumimoji="1" lang="zh-CN" altLang="en-US"/>
          </a:p>
        </p:txBody>
      </p:sp>
      <p:sp>
        <p:nvSpPr>
          <p:cNvPr id="6" name="页脚占位符 5">
            <a:extLst>
              <a:ext uri="{FF2B5EF4-FFF2-40B4-BE49-F238E27FC236}">
                <a16:creationId xmlns:a16="http://schemas.microsoft.com/office/drawing/2014/main" id="{99EEDFB7-293C-E147-B0B1-EFAC4E6F38F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BD1DE1D-CBD0-904B-969D-F976CFCC4B31}"/>
              </a:ext>
            </a:extLst>
          </p:cNvPr>
          <p:cNvSpPr>
            <a:spLocks noGrp="1"/>
          </p:cNvSpPr>
          <p:nvPr>
            <p:ph type="sldNum" sz="quarter" idx="12"/>
          </p:nvPr>
        </p:nvSpPr>
        <p:spPr/>
        <p:txBody>
          <a:body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2630159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CF9A29-173D-1E40-8B91-4F2132828D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3F1B0D5-C22D-6C46-9ED4-7CFF285941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4C14321-91EE-074E-88D0-E52AB76A9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03D328-EC9A-6945-824D-2903954FC8CB}" type="datetimeFigureOut">
              <a:rPr kumimoji="1" lang="zh-CN" altLang="en-US" smtClean="0"/>
              <a:t>2020/4/14</a:t>
            </a:fld>
            <a:endParaRPr kumimoji="1" lang="zh-CN" altLang="en-US"/>
          </a:p>
        </p:txBody>
      </p:sp>
      <p:sp>
        <p:nvSpPr>
          <p:cNvPr id="5" name="页脚占位符 4">
            <a:extLst>
              <a:ext uri="{FF2B5EF4-FFF2-40B4-BE49-F238E27FC236}">
                <a16:creationId xmlns:a16="http://schemas.microsoft.com/office/drawing/2014/main" id="{C8F5110B-A691-E441-9359-08463A0CF5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9AB8644-6CAD-3546-A659-B3E292E02A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67F65-0A0B-9645-A714-6F098B522927}" type="slidenum">
              <a:rPr kumimoji="1" lang="zh-CN" altLang="en-US" smtClean="0"/>
              <a:t>‹#›</a:t>
            </a:fld>
            <a:endParaRPr kumimoji="1" lang="zh-CN" altLang="en-US"/>
          </a:p>
        </p:txBody>
      </p:sp>
    </p:spTree>
    <p:extLst>
      <p:ext uri="{BB962C8B-B14F-4D97-AF65-F5344CB8AC3E}">
        <p14:creationId xmlns:p14="http://schemas.microsoft.com/office/powerpoint/2010/main" val="787772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 altLang="zh-CN" dirty="0"/>
              <a:t>Multi-Task Learning(MTL) and MAXL</a:t>
            </a:r>
          </a:p>
        </p:txBody>
      </p:sp>
      <p:sp>
        <p:nvSpPr>
          <p:cNvPr id="3" name="Subtitle 2"/>
          <p:cNvSpPr>
            <a:spLocks noGrp="1"/>
          </p:cNvSpPr>
          <p:nvPr>
            <p:ph type="subTitle" idx="1"/>
          </p:nvPr>
        </p:nvSpPr>
        <p:spPr/>
        <p:txBody>
          <a:bodyPr/>
          <a:lstStyle/>
          <a:p>
            <a:r>
              <a:rPr lang="x-none" altLang="en-US"/>
              <a:t>李晓宇</a:t>
            </a:r>
          </a:p>
          <a:p>
            <a:r>
              <a:rPr lang="x-none" altLang="en-US"/>
              <a:t>20</a:t>
            </a:r>
            <a:r>
              <a:rPr lang="en-US" altLang="zh-CN" dirty="0"/>
              <a:t>20</a:t>
            </a:r>
            <a:r>
              <a:rPr lang="x-none" altLang="en-US"/>
              <a:t>.</a:t>
            </a:r>
            <a:r>
              <a:rPr lang="en-US" altLang="zh-CN" dirty="0"/>
              <a:t>4</a:t>
            </a:r>
            <a:r>
              <a:rPr lang="x-none" altLang="en-US"/>
              <a:t>.</a:t>
            </a:r>
          </a:p>
        </p:txBody>
      </p:sp>
    </p:spTree>
    <p:extLst>
      <p:ext uri="{BB962C8B-B14F-4D97-AF65-F5344CB8AC3E}">
        <p14:creationId xmlns:p14="http://schemas.microsoft.com/office/powerpoint/2010/main" val="218930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FD01B-B71F-B844-9D59-56AEAA13FC54}"/>
              </a:ext>
            </a:extLst>
          </p:cNvPr>
          <p:cNvSpPr>
            <a:spLocks noGrp="1"/>
          </p:cNvSpPr>
          <p:nvPr>
            <p:ph type="title"/>
          </p:nvPr>
        </p:nvSpPr>
        <p:spPr/>
        <p:txBody>
          <a:bodyPr/>
          <a:lstStyle/>
          <a:p>
            <a:r>
              <a:rPr kumimoji="1" lang="en-US" altLang="zh-CN" dirty="0"/>
              <a:t>Methods - Sluice Networks </a:t>
            </a:r>
            <a:endParaRPr kumimoji="1" lang="zh-CN" altLang="en-US" dirty="0"/>
          </a:p>
        </p:txBody>
      </p:sp>
      <p:sp>
        <p:nvSpPr>
          <p:cNvPr id="3" name="内容占位符 2">
            <a:extLst>
              <a:ext uri="{FF2B5EF4-FFF2-40B4-BE49-F238E27FC236}">
                <a16:creationId xmlns:a16="http://schemas.microsoft.com/office/drawing/2014/main" id="{044A1CFA-70EC-D148-A26E-EA69072BC9D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51DC2C0-7DEA-D841-9587-F61F3EF71327}"/>
              </a:ext>
            </a:extLst>
          </p:cNvPr>
          <p:cNvPicPr>
            <a:picLocks noChangeAspect="1"/>
          </p:cNvPicPr>
          <p:nvPr/>
        </p:nvPicPr>
        <p:blipFill>
          <a:blip r:embed="rId2"/>
          <a:stretch>
            <a:fillRect/>
          </a:stretch>
        </p:blipFill>
        <p:spPr>
          <a:xfrm>
            <a:off x="838200" y="1825625"/>
            <a:ext cx="7603273" cy="4264444"/>
          </a:xfrm>
          <a:prstGeom prst="rect">
            <a:avLst/>
          </a:prstGeom>
        </p:spPr>
      </p:pic>
    </p:spTree>
    <p:extLst>
      <p:ext uri="{BB962C8B-B14F-4D97-AF65-F5344CB8AC3E}">
        <p14:creationId xmlns:p14="http://schemas.microsoft.com/office/powerpoint/2010/main" val="111980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FD01B-B71F-B844-9D59-56AEAA13FC54}"/>
              </a:ext>
            </a:extLst>
          </p:cNvPr>
          <p:cNvSpPr>
            <a:spLocks noGrp="1"/>
          </p:cNvSpPr>
          <p:nvPr>
            <p:ph type="title"/>
          </p:nvPr>
        </p:nvSpPr>
        <p:spPr>
          <a:xfrm>
            <a:off x="838199" y="365125"/>
            <a:ext cx="10892883" cy="1325563"/>
          </a:xfrm>
        </p:spPr>
        <p:txBody>
          <a:bodyPr>
            <a:normAutofit/>
          </a:bodyPr>
          <a:lstStyle/>
          <a:p>
            <a:r>
              <a:rPr kumimoji="1" lang="en-US" altLang="zh-CN" dirty="0"/>
              <a:t>Methods - Weighting losses with uncertainty </a:t>
            </a:r>
            <a:endParaRPr kumimoji="1" lang="zh-CN" altLang="en-US" dirty="0"/>
          </a:p>
        </p:txBody>
      </p:sp>
      <p:sp>
        <p:nvSpPr>
          <p:cNvPr id="3" name="内容占位符 2">
            <a:extLst>
              <a:ext uri="{FF2B5EF4-FFF2-40B4-BE49-F238E27FC236}">
                <a16:creationId xmlns:a16="http://schemas.microsoft.com/office/drawing/2014/main" id="{044A1CFA-70EC-D148-A26E-EA69072BC9D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EBDAAE7-9617-1649-AC28-DA5F229388DF}"/>
              </a:ext>
            </a:extLst>
          </p:cNvPr>
          <p:cNvPicPr>
            <a:picLocks noChangeAspect="1"/>
          </p:cNvPicPr>
          <p:nvPr/>
        </p:nvPicPr>
        <p:blipFill>
          <a:blip r:embed="rId2"/>
          <a:stretch>
            <a:fillRect/>
          </a:stretch>
        </p:blipFill>
        <p:spPr>
          <a:xfrm>
            <a:off x="838200" y="1825625"/>
            <a:ext cx="9946888" cy="3536313"/>
          </a:xfrm>
          <a:prstGeom prst="rect">
            <a:avLst/>
          </a:prstGeom>
        </p:spPr>
      </p:pic>
    </p:spTree>
    <p:extLst>
      <p:ext uri="{BB962C8B-B14F-4D97-AF65-F5344CB8AC3E}">
        <p14:creationId xmlns:p14="http://schemas.microsoft.com/office/powerpoint/2010/main" val="144331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79949-F3C3-1F4E-AAB5-096E747114B7}"/>
              </a:ext>
            </a:extLst>
          </p:cNvPr>
          <p:cNvSpPr>
            <a:spLocks noGrp="1"/>
          </p:cNvSpPr>
          <p:nvPr>
            <p:ph type="title"/>
          </p:nvPr>
        </p:nvSpPr>
        <p:spPr/>
        <p:txBody>
          <a:bodyPr/>
          <a:lstStyle/>
          <a:p>
            <a:r>
              <a:rPr kumimoji="1" lang="en-US" altLang="zh-CN" dirty="0"/>
              <a:t>Methods - conclusion</a:t>
            </a:r>
            <a:endParaRPr kumimoji="1" lang="zh-CN" altLang="en-US" dirty="0"/>
          </a:p>
        </p:txBody>
      </p:sp>
      <p:sp>
        <p:nvSpPr>
          <p:cNvPr id="3" name="内容占位符 2">
            <a:extLst>
              <a:ext uri="{FF2B5EF4-FFF2-40B4-BE49-F238E27FC236}">
                <a16:creationId xmlns:a16="http://schemas.microsoft.com/office/drawing/2014/main" id="{2D5D947D-29FB-C14C-8FD2-7EC4DFD630C1}"/>
              </a:ext>
            </a:extLst>
          </p:cNvPr>
          <p:cNvSpPr>
            <a:spLocks noGrp="1"/>
          </p:cNvSpPr>
          <p:nvPr>
            <p:ph idx="1"/>
          </p:nvPr>
        </p:nvSpPr>
        <p:spPr/>
        <p:txBody>
          <a:bodyPr/>
          <a:lstStyle/>
          <a:p>
            <a:r>
              <a:rPr kumimoji="1" lang="en-US" altLang="zh-CN" dirty="0"/>
              <a:t>How to share: </a:t>
            </a:r>
            <a:r>
              <a:rPr lang="en" altLang="zh-CN" dirty="0"/>
              <a:t>task-shared and task-specific features</a:t>
            </a:r>
          </a:p>
          <a:p>
            <a:r>
              <a:rPr kumimoji="1" lang="en" altLang="zh-CN" dirty="0"/>
              <a:t>How to balance tasks</a:t>
            </a:r>
            <a:endParaRPr kumimoji="1" lang="zh-CN" altLang="en-US" dirty="0"/>
          </a:p>
        </p:txBody>
      </p:sp>
    </p:spTree>
    <p:extLst>
      <p:ext uri="{BB962C8B-B14F-4D97-AF65-F5344CB8AC3E}">
        <p14:creationId xmlns:p14="http://schemas.microsoft.com/office/powerpoint/2010/main" val="1380251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FD01B-B71F-B844-9D59-56AEAA13FC54}"/>
              </a:ext>
            </a:extLst>
          </p:cNvPr>
          <p:cNvSpPr>
            <a:spLocks noGrp="1"/>
          </p:cNvSpPr>
          <p:nvPr>
            <p:ph type="title"/>
          </p:nvPr>
        </p:nvSpPr>
        <p:spPr/>
        <p:txBody>
          <a:bodyPr/>
          <a:lstStyle/>
          <a:p>
            <a:r>
              <a:rPr kumimoji="1" lang="en-US" altLang="zh-CN" dirty="0"/>
              <a:t>Auxiliary Tasks</a:t>
            </a:r>
            <a:endParaRPr kumimoji="1" lang="zh-CN" altLang="en-US" dirty="0"/>
          </a:p>
        </p:txBody>
      </p:sp>
      <p:sp>
        <p:nvSpPr>
          <p:cNvPr id="3" name="内容占位符 2">
            <a:extLst>
              <a:ext uri="{FF2B5EF4-FFF2-40B4-BE49-F238E27FC236}">
                <a16:creationId xmlns:a16="http://schemas.microsoft.com/office/drawing/2014/main" id="{044A1CFA-70EC-D148-A26E-EA69072BC9D3}"/>
              </a:ext>
            </a:extLst>
          </p:cNvPr>
          <p:cNvSpPr>
            <a:spLocks noGrp="1"/>
          </p:cNvSpPr>
          <p:nvPr>
            <p:ph idx="1"/>
          </p:nvPr>
        </p:nvSpPr>
        <p:spPr>
          <a:xfrm>
            <a:off x="838200" y="1825625"/>
            <a:ext cx="10515600" cy="4667250"/>
          </a:xfrm>
        </p:spPr>
        <p:txBody>
          <a:bodyPr>
            <a:normAutofit/>
          </a:bodyPr>
          <a:lstStyle/>
          <a:p>
            <a:r>
              <a:rPr kumimoji="1" lang="en" altLang="zh-CN" dirty="0"/>
              <a:t>Related task</a:t>
            </a:r>
          </a:p>
          <a:p>
            <a:r>
              <a:rPr kumimoji="1" lang="en" altLang="zh-CN" dirty="0"/>
              <a:t>Adversarial</a:t>
            </a:r>
          </a:p>
          <a:p>
            <a:r>
              <a:rPr kumimoji="1" lang="en" altLang="zh-CN" dirty="0"/>
              <a:t>Hints </a:t>
            </a:r>
          </a:p>
          <a:p>
            <a:r>
              <a:rPr kumimoji="1" lang="en" altLang="zh-CN" dirty="0"/>
              <a:t>Focusing attention</a:t>
            </a:r>
          </a:p>
          <a:p>
            <a:r>
              <a:rPr kumimoji="1" lang="en" altLang="zh-CN" dirty="0"/>
              <a:t>Quantization smoothing</a:t>
            </a:r>
          </a:p>
          <a:p>
            <a:r>
              <a:rPr kumimoji="1" lang="en" altLang="zh-CN" dirty="0"/>
              <a:t>Predicting inputs</a:t>
            </a:r>
          </a:p>
          <a:p>
            <a:r>
              <a:rPr kumimoji="1" lang="en" altLang="zh-CN" dirty="0"/>
              <a:t>Using the future to predict the present</a:t>
            </a:r>
          </a:p>
          <a:p>
            <a:r>
              <a:rPr kumimoji="1" lang="en" altLang="zh-CN" dirty="0"/>
              <a:t>Representation learning</a:t>
            </a:r>
          </a:p>
          <a:p>
            <a:r>
              <a:rPr kumimoji="1" lang="en" altLang="zh-CN" dirty="0"/>
              <a:t>Features generated by meta learning ?</a:t>
            </a:r>
          </a:p>
        </p:txBody>
      </p:sp>
    </p:spTree>
    <p:extLst>
      <p:ext uri="{BB962C8B-B14F-4D97-AF65-F5344CB8AC3E}">
        <p14:creationId xmlns:p14="http://schemas.microsoft.com/office/powerpoint/2010/main" val="562573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 altLang="zh-CN" dirty="0"/>
              <a:t>Self-Supervised </a:t>
            </a:r>
            <a:r>
              <a:rPr lang="en" altLang="zh-CN" dirty="0" err="1"/>
              <a:t>Generalisation</a:t>
            </a:r>
            <a:r>
              <a:rPr lang="en" altLang="zh-CN" dirty="0"/>
              <a:t> with Meta Auxiliary Learning</a:t>
            </a:r>
          </a:p>
        </p:txBody>
      </p:sp>
      <p:sp>
        <p:nvSpPr>
          <p:cNvPr id="9" name="副标题 8">
            <a:extLst>
              <a:ext uri="{FF2B5EF4-FFF2-40B4-BE49-F238E27FC236}">
                <a16:creationId xmlns:a16="http://schemas.microsoft.com/office/drawing/2014/main" id="{B8B4A45D-36B9-6846-AC97-383C4E9308E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053499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598CF-24C3-774F-8B0F-CF66BBE8ED41}"/>
              </a:ext>
            </a:extLst>
          </p:cNvPr>
          <p:cNvSpPr>
            <a:spLocks noGrp="1"/>
          </p:cNvSpPr>
          <p:nvPr>
            <p:ph type="title"/>
          </p:nvPr>
        </p:nvSpPr>
        <p:spPr/>
        <p:txBody>
          <a:bodyPr/>
          <a:lstStyle/>
          <a:p>
            <a:r>
              <a:rPr kumimoji="1" lang="en-US" altLang="zh-CN" dirty="0"/>
              <a:t>Overview</a:t>
            </a:r>
            <a:endParaRPr kumimoji="1" lang="zh-CN" altLang="en-US" dirty="0"/>
          </a:p>
        </p:txBody>
      </p:sp>
      <p:sp>
        <p:nvSpPr>
          <p:cNvPr id="3" name="内容占位符 2">
            <a:extLst>
              <a:ext uri="{FF2B5EF4-FFF2-40B4-BE49-F238E27FC236}">
                <a16:creationId xmlns:a16="http://schemas.microsoft.com/office/drawing/2014/main" id="{A689D9DB-9606-D640-9534-A1DA53AD4820}"/>
              </a:ext>
            </a:extLst>
          </p:cNvPr>
          <p:cNvSpPr>
            <a:spLocks noGrp="1"/>
          </p:cNvSpPr>
          <p:nvPr>
            <p:ph idx="1"/>
          </p:nvPr>
        </p:nvSpPr>
        <p:spPr/>
        <p:txBody>
          <a:bodyPr>
            <a:normAutofit lnSpcReduction="10000"/>
          </a:bodyPr>
          <a:lstStyle/>
          <a:p>
            <a:r>
              <a:rPr kumimoji="1" lang="en-US" altLang="zh-CN" dirty="0"/>
              <a:t>Problem</a:t>
            </a:r>
            <a:r>
              <a:rPr kumimoji="1" lang="zh-CN" altLang="en-US" dirty="0"/>
              <a:t>：</a:t>
            </a:r>
            <a:r>
              <a:rPr kumimoji="1" lang="en" altLang="zh-CN" dirty="0"/>
              <a:t> Learning with auxiliary tasks can improve the ability of a primary task to </a:t>
            </a:r>
            <a:r>
              <a:rPr kumimoji="1" lang="en" altLang="zh-CN" dirty="0" err="1"/>
              <a:t>generalise</a:t>
            </a:r>
            <a:r>
              <a:rPr kumimoji="1" lang="en" altLang="zh-CN" dirty="0"/>
              <a:t>. However, this comes at the </a:t>
            </a:r>
            <a:r>
              <a:rPr kumimoji="1" lang="en" altLang="zh-CN" dirty="0">
                <a:highlight>
                  <a:srgbClr val="FFFF00"/>
                </a:highlight>
              </a:rPr>
              <a:t>cost of manually labelling auxiliary data</a:t>
            </a:r>
            <a:r>
              <a:rPr kumimoji="1" lang="en-US" altLang="zh-CN" dirty="0"/>
              <a:t>.</a:t>
            </a:r>
          </a:p>
          <a:p>
            <a:r>
              <a:rPr kumimoji="1" lang="en" altLang="zh-CN" dirty="0"/>
              <a:t>Idea: </a:t>
            </a:r>
            <a:r>
              <a:rPr lang="en" altLang="zh-CN" dirty="0"/>
              <a:t>To </a:t>
            </a:r>
            <a:r>
              <a:rPr lang="en" altLang="zh-CN" dirty="0">
                <a:highlight>
                  <a:srgbClr val="FFFF00"/>
                </a:highlight>
              </a:rPr>
              <a:t>automatically learns appropriate labels for an auxiliary task</a:t>
            </a:r>
            <a:r>
              <a:rPr lang="en" altLang="zh-CN" dirty="0"/>
              <a:t>. </a:t>
            </a:r>
          </a:p>
          <a:p>
            <a:r>
              <a:rPr kumimoji="1" lang="en" altLang="zh-CN" dirty="0"/>
              <a:t>Method: </a:t>
            </a:r>
            <a:r>
              <a:rPr lang="en" altLang="zh-CN" dirty="0"/>
              <a:t> To train two neural networks: a </a:t>
            </a:r>
            <a:r>
              <a:rPr lang="en" altLang="zh-CN" dirty="0">
                <a:highlight>
                  <a:srgbClr val="FFFF00"/>
                </a:highlight>
              </a:rPr>
              <a:t>label-generation network </a:t>
            </a:r>
            <a:r>
              <a:rPr lang="en" altLang="zh-CN" dirty="0"/>
              <a:t>to predict the auxiliary labels, and a </a:t>
            </a:r>
            <a:r>
              <a:rPr lang="en" altLang="zh-CN" dirty="0">
                <a:highlight>
                  <a:srgbClr val="FFFF00"/>
                </a:highlight>
              </a:rPr>
              <a:t>multi-task network </a:t>
            </a:r>
            <a:r>
              <a:rPr lang="en" altLang="zh-CN" dirty="0"/>
              <a:t>to train the primary task alongside the auxiliary task. The loss for the label-generation network incorporates the loss of the multi-task network, and so this interaction between the two networks can be seen as a form of </a:t>
            </a:r>
            <a:r>
              <a:rPr lang="en" altLang="zh-CN" dirty="0">
                <a:highlight>
                  <a:srgbClr val="FFFF00"/>
                </a:highlight>
              </a:rPr>
              <a:t>meta learning </a:t>
            </a:r>
            <a:r>
              <a:rPr lang="en" altLang="zh-CN" dirty="0"/>
              <a:t>with a double gradient.</a:t>
            </a:r>
          </a:p>
          <a:p>
            <a:endParaRPr kumimoji="1" lang="en" altLang="zh-CN" dirty="0"/>
          </a:p>
          <a:p>
            <a:endParaRPr kumimoji="1" lang="en-US" altLang="zh-CN" dirty="0"/>
          </a:p>
          <a:p>
            <a:endParaRPr kumimoji="1" lang="zh-CN" altLang="en-US" dirty="0"/>
          </a:p>
        </p:txBody>
      </p:sp>
    </p:spTree>
    <p:extLst>
      <p:ext uri="{BB962C8B-B14F-4D97-AF65-F5344CB8AC3E}">
        <p14:creationId xmlns:p14="http://schemas.microsoft.com/office/powerpoint/2010/main" val="406247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FE32B-5C88-F944-8676-77D9D9AACF6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7AF22A5-A839-434B-B051-784350D0251C}"/>
              </a:ext>
            </a:extLst>
          </p:cNvPr>
          <p:cNvSpPr>
            <a:spLocks noGrp="1"/>
          </p:cNvSpPr>
          <p:nvPr>
            <p:ph idx="1"/>
          </p:nvPr>
        </p:nvSpPr>
        <p:spPr>
          <a:xfrm>
            <a:off x="302941" y="4929341"/>
            <a:ext cx="11428141" cy="2051321"/>
          </a:xfrm>
        </p:spPr>
        <p:txBody>
          <a:bodyPr>
            <a:normAutofit/>
          </a:bodyPr>
          <a:lstStyle/>
          <a:p>
            <a:pPr marL="0" indent="0">
              <a:buNone/>
            </a:pPr>
            <a:r>
              <a:rPr lang="en" altLang="zh-CN" dirty="0"/>
              <a:t>The key idea behind MAXL is to then use the performance of the primary task, when trained alongside the auxiliary task in one iteration, to improve the auxiliary labels for the next iteration. This is achieved by defining the loss for the label-generation network as a function of the multi-task network’s performance on primary task training data.</a:t>
            </a:r>
          </a:p>
          <a:p>
            <a:endParaRPr kumimoji="1" lang="zh-CN" altLang="en-US" dirty="0"/>
          </a:p>
        </p:txBody>
      </p:sp>
      <p:pic>
        <p:nvPicPr>
          <p:cNvPr id="4" name="图片 3">
            <a:extLst>
              <a:ext uri="{FF2B5EF4-FFF2-40B4-BE49-F238E27FC236}">
                <a16:creationId xmlns:a16="http://schemas.microsoft.com/office/drawing/2014/main" id="{5BED748E-CDA1-0B43-AD49-E9009B3B7430}"/>
              </a:ext>
            </a:extLst>
          </p:cNvPr>
          <p:cNvPicPr>
            <a:picLocks noChangeAspect="1"/>
          </p:cNvPicPr>
          <p:nvPr/>
        </p:nvPicPr>
        <p:blipFill>
          <a:blip r:embed="rId2"/>
          <a:stretch>
            <a:fillRect/>
          </a:stretch>
        </p:blipFill>
        <p:spPr>
          <a:xfrm>
            <a:off x="2711216" y="599019"/>
            <a:ext cx="6769567" cy="4277209"/>
          </a:xfrm>
          <a:prstGeom prst="rect">
            <a:avLst/>
          </a:prstGeom>
        </p:spPr>
      </p:pic>
    </p:spTree>
    <p:extLst>
      <p:ext uri="{BB962C8B-B14F-4D97-AF65-F5344CB8AC3E}">
        <p14:creationId xmlns:p14="http://schemas.microsoft.com/office/powerpoint/2010/main" val="149602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9696EA9-91D7-7945-B8D9-E16ECA687AC8}"/>
              </a:ext>
            </a:extLst>
          </p:cNvPr>
          <p:cNvPicPr>
            <a:picLocks noChangeAspect="1"/>
          </p:cNvPicPr>
          <p:nvPr/>
        </p:nvPicPr>
        <p:blipFill>
          <a:blip r:embed="rId2"/>
          <a:stretch>
            <a:fillRect/>
          </a:stretch>
        </p:blipFill>
        <p:spPr>
          <a:xfrm>
            <a:off x="2087769" y="939618"/>
            <a:ext cx="7281517" cy="5071624"/>
          </a:xfrm>
          <a:prstGeom prst="rect">
            <a:avLst/>
          </a:prstGeom>
        </p:spPr>
      </p:pic>
    </p:spTree>
    <p:extLst>
      <p:ext uri="{BB962C8B-B14F-4D97-AF65-F5344CB8AC3E}">
        <p14:creationId xmlns:p14="http://schemas.microsoft.com/office/powerpoint/2010/main" val="3649466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029E3-BD74-F642-886D-0478E220962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BE22498-8893-7B44-B243-FE0B339C7234}"/>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0CD70FF9-3EF1-2E44-9A89-D6DD1B3DD9C8}"/>
              </a:ext>
            </a:extLst>
          </p:cNvPr>
          <p:cNvPicPr>
            <a:picLocks noChangeAspect="1"/>
          </p:cNvPicPr>
          <p:nvPr/>
        </p:nvPicPr>
        <p:blipFill>
          <a:blip r:embed="rId2"/>
          <a:stretch>
            <a:fillRect/>
          </a:stretch>
        </p:blipFill>
        <p:spPr>
          <a:xfrm>
            <a:off x="958850" y="1301750"/>
            <a:ext cx="10274300" cy="4254500"/>
          </a:xfrm>
          <a:prstGeom prst="rect">
            <a:avLst/>
          </a:prstGeom>
        </p:spPr>
      </p:pic>
      <p:sp>
        <p:nvSpPr>
          <p:cNvPr id="4" name="矩形 3">
            <a:extLst>
              <a:ext uri="{FF2B5EF4-FFF2-40B4-BE49-F238E27FC236}">
                <a16:creationId xmlns:a16="http://schemas.microsoft.com/office/drawing/2014/main" id="{29306C9C-3152-E140-83BB-D486CB520A6D}"/>
              </a:ext>
            </a:extLst>
          </p:cNvPr>
          <p:cNvSpPr/>
          <p:nvPr/>
        </p:nvSpPr>
        <p:spPr>
          <a:xfrm>
            <a:off x="838200" y="5665569"/>
            <a:ext cx="10611678" cy="1015663"/>
          </a:xfrm>
          <a:prstGeom prst="rect">
            <a:avLst/>
          </a:prstGeom>
        </p:spPr>
        <p:txBody>
          <a:bodyPr wrap="square">
            <a:spAutoFit/>
          </a:bodyPr>
          <a:lstStyle/>
          <a:p>
            <a:r>
              <a:rPr lang="en" altLang="zh-CN" sz="2000" dirty="0">
                <a:latin typeface="NimbusRomNo9L"/>
              </a:rPr>
              <a:t>We found during experiments that training benefited from assigning each primary class its own unique set of possible auxiliary classes, rather than sharing all auxiliary classes across all primary classes. </a:t>
            </a:r>
            <a:endParaRPr lang="en" altLang="zh-CN" sz="2000" dirty="0"/>
          </a:p>
        </p:txBody>
      </p:sp>
    </p:spTree>
    <p:extLst>
      <p:ext uri="{BB962C8B-B14F-4D97-AF65-F5344CB8AC3E}">
        <p14:creationId xmlns:p14="http://schemas.microsoft.com/office/powerpoint/2010/main" val="2835548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72B48-1082-2D4B-8A2A-8F2497A868B1}"/>
              </a:ext>
            </a:extLst>
          </p:cNvPr>
          <p:cNvSpPr>
            <a:spLocks noGrp="1"/>
          </p:cNvSpPr>
          <p:nvPr>
            <p:ph type="title"/>
          </p:nvPr>
        </p:nvSpPr>
        <p:spPr/>
        <p:txBody>
          <a:bodyPr/>
          <a:lstStyle/>
          <a:p>
            <a:r>
              <a:rPr kumimoji="1" lang="en-US" altLang="zh-CN" dirty="0"/>
              <a:t>Method</a:t>
            </a:r>
            <a:endParaRPr kumimoji="1" lang="zh-CN" altLang="en-US" dirty="0"/>
          </a:p>
        </p:txBody>
      </p:sp>
      <p:sp>
        <p:nvSpPr>
          <p:cNvPr id="3" name="内容占位符 2">
            <a:extLst>
              <a:ext uri="{FF2B5EF4-FFF2-40B4-BE49-F238E27FC236}">
                <a16:creationId xmlns:a16="http://schemas.microsoft.com/office/drawing/2014/main" id="{EF26DF88-71E2-FB48-9F89-6B5282D262F4}"/>
              </a:ext>
            </a:extLst>
          </p:cNvPr>
          <p:cNvSpPr>
            <a:spLocks noGrp="1"/>
          </p:cNvSpPr>
          <p:nvPr>
            <p:ph idx="1"/>
          </p:nvPr>
        </p:nvSpPr>
        <p:spPr>
          <a:xfrm>
            <a:off x="838200" y="1836776"/>
            <a:ext cx="10515600" cy="448140"/>
          </a:xfrm>
        </p:spPr>
        <p:txBody>
          <a:bodyPr>
            <a:normAutofit lnSpcReduction="10000"/>
          </a:bodyPr>
          <a:lstStyle/>
          <a:p>
            <a:r>
              <a:rPr lang="en" altLang="zh-CN" dirty="0"/>
              <a:t>To update parameters </a:t>
            </a:r>
            <a:r>
              <a:rPr lang="el-GR" altLang="zh-CN" dirty="0"/>
              <a:t>θ1 </a:t>
            </a:r>
            <a:r>
              <a:rPr lang="en" altLang="zh-CN" dirty="0"/>
              <a:t>of the multi-task network</a:t>
            </a:r>
          </a:p>
          <a:p>
            <a:endParaRPr kumimoji="1" lang="zh-CN" altLang="en-US" dirty="0"/>
          </a:p>
        </p:txBody>
      </p:sp>
      <p:pic>
        <p:nvPicPr>
          <p:cNvPr id="4" name="图片 3">
            <a:extLst>
              <a:ext uri="{FF2B5EF4-FFF2-40B4-BE49-F238E27FC236}">
                <a16:creationId xmlns:a16="http://schemas.microsoft.com/office/drawing/2014/main" id="{0515B4AB-CF2F-7249-9E61-D0A60936F7C9}"/>
              </a:ext>
            </a:extLst>
          </p:cNvPr>
          <p:cNvPicPr>
            <a:picLocks noChangeAspect="1"/>
          </p:cNvPicPr>
          <p:nvPr/>
        </p:nvPicPr>
        <p:blipFill>
          <a:blip r:embed="rId2"/>
          <a:stretch>
            <a:fillRect/>
          </a:stretch>
        </p:blipFill>
        <p:spPr>
          <a:xfrm>
            <a:off x="3079285" y="2284916"/>
            <a:ext cx="5765800" cy="749300"/>
          </a:xfrm>
          <a:prstGeom prst="rect">
            <a:avLst/>
          </a:prstGeom>
        </p:spPr>
      </p:pic>
      <p:sp>
        <p:nvSpPr>
          <p:cNvPr id="5" name="内容占位符 2">
            <a:extLst>
              <a:ext uri="{FF2B5EF4-FFF2-40B4-BE49-F238E27FC236}">
                <a16:creationId xmlns:a16="http://schemas.microsoft.com/office/drawing/2014/main" id="{B0498E8C-6A3F-1F42-9684-6A6B132B544B}"/>
              </a:ext>
            </a:extLst>
          </p:cNvPr>
          <p:cNvSpPr txBox="1">
            <a:spLocks/>
          </p:cNvSpPr>
          <p:nvPr/>
        </p:nvSpPr>
        <p:spPr>
          <a:xfrm>
            <a:off x="838200" y="3005717"/>
            <a:ext cx="10515600" cy="7493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 altLang="zh-CN" dirty="0"/>
              <a:t>To update parameters </a:t>
            </a:r>
            <a:r>
              <a:rPr lang="el-GR" altLang="zh-CN" dirty="0"/>
              <a:t>θ2 </a:t>
            </a:r>
            <a:r>
              <a:rPr lang="en" altLang="zh-CN" dirty="0"/>
              <a:t>of the label-generation network, we define the meta objective as follows</a:t>
            </a:r>
          </a:p>
        </p:txBody>
      </p:sp>
      <p:pic>
        <p:nvPicPr>
          <p:cNvPr id="6" name="图片 5">
            <a:extLst>
              <a:ext uri="{FF2B5EF4-FFF2-40B4-BE49-F238E27FC236}">
                <a16:creationId xmlns:a16="http://schemas.microsoft.com/office/drawing/2014/main" id="{F59CC745-1DE6-3847-9ED3-98BE3A67A99C}"/>
              </a:ext>
            </a:extLst>
          </p:cNvPr>
          <p:cNvPicPr>
            <a:picLocks noChangeAspect="1"/>
          </p:cNvPicPr>
          <p:nvPr/>
        </p:nvPicPr>
        <p:blipFill>
          <a:blip r:embed="rId3"/>
          <a:stretch>
            <a:fillRect/>
          </a:stretch>
        </p:blipFill>
        <p:spPr>
          <a:xfrm>
            <a:off x="2814242" y="4333755"/>
            <a:ext cx="2806700" cy="609600"/>
          </a:xfrm>
          <a:prstGeom prst="rect">
            <a:avLst/>
          </a:prstGeom>
        </p:spPr>
      </p:pic>
      <p:pic>
        <p:nvPicPr>
          <p:cNvPr id="7" name="图片 6">
            <a:extLst>
              <a:ext uri="{FF2B5EF4-FFF2-40B4-BE49-F238E27FC236}">
                <a16:creationId xmlns:a16="http://schemas.microsoft.com/office/drawing/2014/main" id="{3FA77E9A-9B45-4645-8902-4FEFF6E09F76}"/>
              </a:ext>
            </a:extLst>
          </p:cNvPr>
          <p:cNvPicPr>
            <a:picLocks noChangeAspect="1"/>
          </p:cNvPicPr>
          <p:nvPr/>
        </p:nvPicPr>
        <p:blipFill>
          <a:blip r:embed="rId4"/>
          <a:stretch>
            <a:fillRect/>
          </a:stretch>
        </p:blipFill>
        <p:spPr>
          <a:xfrm>
            <a:off x="2814242" y="3710642"/>
            <a:ext cx="5816600" cy="647700"/>
          </a:xfrm>
          <a:prstGeom prst="rect">
            <a:avLst/>
          </a:prstGeom>
        </p:spPr>
      </p:pic>
      <p:sp>
        <p:nvSpPr>
          <p:cNvPr id="8" name="内容占位符 2">
            <a:extLst>
              <a:ext uri="{FF2B5EF4-FFF2-40B4-BE49-F238E27FC236}">
                <a16:creationId xmlns:a16="http://schemas.microsoft.com/office/drawing/2014/main" id="{A2035559-56ED-DD44-8147-974C214D2BBE}"/>
              </a:ext>
            </a:extLst>
          </p:cNvPr>
          <p:cNvSpPr txBox="1">
            <a:spLocks/>
          </p:cNvSpPr>
          <p:nvPr/>
        </p:nvSpPr>
        <p:spPr>
          <a:xfrm>
            <a:off x="838200" y="5016423"/>
            <a:ext cx="10515600" cy="7493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 altLang="zh-CN" dirty="0"/>
              <a:t>To encourage the network to learn more complex and informative auxiliary tasks, we further apply an entropy loss</a:t>
            </a:r>
          </a:p>
          <a:p>
            <a:endParaRPr lang="en" altLang="zh-CN" dirty="0"/>
          </a:p>
        </p:txBody>
      </p:sp>
      <p:pic>
        <p:nvPicPr>
          <p:cNvPr id="9" name="图片 8">
            <a:extLst>
              <a:ext uri="{FF2B5EF4-FFF2-40B4-BE49-F238E27FC236}">
                <a16:creationId xmlns:a16="http://schemas.microsoft.com/office/drawing/2014/main" id="{58FF0FAF-72CB-ED43-82AB-E36ED64DBC86}"/>
              </a:ext>
            </a:extLst>
          </p:cNvPr>
          <p:cNvPicPr>
            <a:picLocks noChangeAspect="1"/>
          </p:cNvPicPr>
          <p:nvPr/>
        </p:nvPicPr>
        <p:blipFill>
          <a:blip r:embed="rId5"/>
          <a:stretch>
            <a:fillRect/>
          </a:stretch>
        </p:blipFill>
        <p:spPr>
          <a:xfrm>
            <a:off x="3333285" y="5731885"/>
            <a:ext cx="5257800" cy="596900"/>
          </a:xfrm>
          <a:prstGeom prst="rect">
            <a:avLst/>
          </a:prstGeom>
        </p:spPr>
      </p:pic>
      <p:cxnSp>
        <p:nvCxnSpPr>
          <p:cNvPr id="11" name="直线箭头连接符 10">
            <a:extLst>
              <a:ext uri="{FF2B5EF4-FFF2-40B4-BE49-F238E27FC236}">
                <a16:creationId xmlns:a16="http://schemas.microsoft.com/office/drawing/2014/main" id="{7DFE7BCF-68FF-B34A-BD5D-E4AF5FB66DD9}"/>
              </a:ext>
            </a:extLst>
          </p:cNvPr>
          <p:cNvCxnSpPr/>
          <p:nvPr/>
        </p:nvCxnSpPr>
        <p:spPr>
          <a:xfrm flipV="1">
            <a:off x="3333285" y="4161183"/>
            <a:ext cx="4657776" cy="662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12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 altLang="zh-CN" dirty="0"/>
              <a:t>Multi-Task Learning in Deep Learning</a:t>
            </a:r>
          </a:p>
        </p:txBody>
      </p:sp>
      <p:sp>
        <p:nvSpPr>
          <p:cNvPr id="9" name="副标题 8">
            <a:extLst>
              <a:ext uri="{FF2B5EF4-FFF2-40B4-BE49-F238E27FC236}">
                <a16:creationId xmlns:a16="http://schemas.microsoft.com/office/drawing/2014/main" id="{B8B4A45D-36B9-6846-AC97-383C4E9308E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51523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F9FC7-8BF0-A443-AA21-3E05AA02B565}"/>
              </a:ext>
            </a:extLst>
          </p:cNvPr>
          <p:cNvSpPr>
            <a:spLocks noGrp="1"/>
          </p:cNvSpPr>
          <p:nvPr>
            <p:ph type="title"/>
          </p:nvPr>
        </p:nvSpPr>
        <p:spPr/>
        <p:txBody>
          <a:bodyPr/>
          <a:lstStyle/>
          <a:p>
            <a:r>
              <a:rPr kumimoji="1" lang="en-US" altLang="zh-CN" dirty="0"/>
              <a:t>Algorithm</a:t>
            </a:r>
            <a:endParaRPr kumimoji="1" lang="zh-CN" altLang="en-US" dirty="0"/>
          </a:p>
        </p:txBody>
      </p:sp>
      <p:sp>
        <p:nvSpPr>
          <p:cNvPr id="3" name="内容占位符 2">
            <a:extLst>
              <a:ext uri="{FF2B5EF4-FFF2-40B4-BE49-F238E27FC236}">
                <a16:creationId xmlns:a16="http://schemas.microsoft.com/office/drawing/2014/main" id="{13E4C7E1-50CA-114E-BA16-BC414D08508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7F97193-6527-1045-831A-E93B1FBA88B9}"/>
              </a:ext>
            </a:extLst>
          </p:cNvPr>
          <p:cNvPicPr>
            <a:picLocks noChangeAspect="1"/>
          </p:cNvPicPr>
          <p:nvPr/>
        </p:nvPicPr>
        <p:blipFill>
          <a:blip r:embed="rId2"/>
          <a:stretch>
            <a:fillRect/>
          </a:stretch>
        </p:blipFill>
        <p:spPr>
          <a:xfrm>
            <a:off x="838200" y="428857"/>
            <a:ext cx="10325100" cy="6388100"/>
          </a:xfrm>
          <a:prstGeom prst="rect">
            <a:avLst/>
          </a:prstGeom>
        </p:spPr>
      </p:pic>
    </p:spTree>
    <p:extLst>
      <p:ext uri="{BB962C8B-B14F-4D97-AF65-F5344CB8AC3E}">
        <p14:creationId xmlns:p14="http://schemas.microsoft.com/office/powerpoint/2010/main" val="343624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0F6BB-6055-9943-B8DA-7E75A74398D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3EA21BF-F976-6D47-8C66-181E7118A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53FBE84-9637-DC46-AC53-91E48B21B2F4}"/>
              </a:ext>
            </a:extLst>
          </p:cNvPr>
          <p:cNvPicPr>
            <a:picLocks noChangeAspect="1"/>
          </p:cNvPicPr>
          <p:nvPr/>
        </p:nvPicPr>
        <p:blipFill>
          <a:blip r:embed="rId2"/>
          <a:stretch>
            <a:fillRect/>
          </a:stretch>
        </p:blipFill>
        <p:spPr>
          <a:xfrm>
            <a:off x="838200" y="365125"/>
            <a:ext cx="10058400" cy="2438400"/>
          </a:xfrm>
          <a:prstGeom prst="rect">
            <a:avLst/>
          </a:prstGeom>
        </p:spPr>
      </p:pic>
      <p:pic>
        <p:nvPicPr>
          <p:cNvPr id="5" name="图片 4">
            <a:extLst>
              <a:ext uri="{FF2B5EF4-FFF2-40B4-BE49-F238E27FC236}">
                <a16:creationId xmlns:a16="http://schemas.microsoft.com/office/drawing/2014/main" id="{F8B38504-3D8A-704B-80D9-E60EE0F2BC2B}"/>
              </a:ext>
            </a:extLst>
          </p:cNvPr>
          <p:cNvPicPr>
            <a:picLocks noChangeAspect="1"/>
          </p:cNvPicPr>
          <p:nvPr/>
        </p:nvPicPr>
        <p:blipFill>
          <a:blip r:embed="rId3"/>
          <a:stretch>
            <a:fillRect/>
          </a:stretch>
        </p:blipFill>
        <p:spPr>
          <a:xfrm>
            <a:off x="838200" y="2743200"/>
            <a:ext cx="10083800" cy="4114800"/>
          </a:xfrm>
          <a:prstGeom prst="rect">
            <a:avLst/>
          </a:prstGeom>
        </p:spPr>
      </p:pic>
    </p:spTree>
    <p:extLst>
      <p:ext uri="{BB962C8B-B14F-4D97-AF65-F5344CB8AC3E}">
        <p14:creationId xmlns:p14="http://schemas.microsoft.com/office/powerpoint/2010/main" val="282539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D824-2971-1446-9961-C2EC0704C711}"/>
              </a:ext>
            </a:extLst>
          </p:cNvPr>
          <p:cNvSpPr>
            <a:spLocks noGrp="1"/>
          </p:cNvSpPr>
          <p:nvPr>
            <p:ph type="title"/>
          </p:nvPr>
        </p:nvSpPr>
        <p:spPr/>
        <p:txBody>
          <a:bodyPr/>
          <a:lstStyle/>
          <a:p>
            <a:endParaRPr kumimoji="1" lang="zh-CN" altLang="en-US"/>
          </a:p>
        </p:txBody>
      </p:sp>
      <p:pic>
        <p:nvPicPr>
          <p:cNvPr id="7" name="图片 6">
            <a:extLst>
              <a:ext uri="{FF2B5EF4-FFF2-40B4-BE49-F238E27FC236}">
                <a16:creationId xmlns:a16="http://schemas.microsoft.com/office/drawing/2014/main" id="{47EFEF07-FDFD-0243-98D0-308AE5B67582}"/>
              </a:ext>
            </a:extLst>
          </p:cNvPr>
          <p:cNvPicPr>
            <a:picLocks noChangeAspect="1"/>
          </p:cNvPicPr>
          <p:nvPr/>
        </p:nvPicPr>
        <p:blipFill>
          <a:blip r:embed="rId2"/>
          <a:stretch>
            <a:fillRect/>
          </a:stretch>
        </p:blipFill>
        <p:spPr>
          <a:xfrm>
            <a:off x="1697772" y="0"/>
            <a:ext cx="8561349" cy="5611010"/>
          </a:xfrm>
          <a:prstGeom prst="rect">
            <a:avLst/>
          </a:prstGeom>
        </p:spPr>
      </p:pic>
      <p:sp>
        <p:nvSpPr>
          <p:cNvPr id="8" name="内容占位符 2">
            <a:extLst>
              <a:ext uri="{FF2B5EF4-FFF2-40B4-BE49-F238E27FC236}">
                <a16:creationId xmlns:a16="http://schemas.microsoft.com/office/drawing/2014/main" id="{AB105F5E-124F-FB46-BA38-06DD85871954}"/>
              </a:ext>
            </a:extLst>
          </p:cNvPr>
          <p:cNvSpPr txBox="1">
            <a:spLocks/>
          </p:cNvSpPr>
          <p:nvPr/>
        </p:nvSpPr>
        <p:spPr>
          <a:xfrm>
            <a:off x="916259" y="5745947"/>
            <a:ext cx="10515600" cy="984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r>
              <a:rPr lang="en" altLang="zh-CN"/>
              <a:t> Only part of the generated auxiliary labels visualised in both dataset show human-understandable knowledge</a:t>
            </a:r>
          </a:p>
          <a:p>
            <a:endParaRPr kumimoji="1" lang="zh-CN" altLang="en-US" dirty="0"/>
          </a:p>
        </p:txBody>
      </p:sp>
    </p:spTree>
    <p:extLst>
      <p:ext uri="{BB962C8B-B14F-4D97-AF65-F5344CB8AC3E}">
        <p14:creationId xmlns:p14="http://schemas.microsoft.com/office/powerpoint/2010/main" val="2070890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64C34-BD39-1D47-AD1A-18F6C841C5C9}"/>
              </a:ext>
            </a:extLst>
          </p:cNvPr>
          <p:cNvSpPr>
            <a:spLocks noGrp="1"/>
          </p:cNvSpPr>
          <p:nvPr>
            <p:ph type="title"/>
          </p:nvPr>
        </p:nvSpPr>
        <p:spPr/>
        <p:txBody>
          <a:bodyPr/>
          <a:lstStyle/>
          <a:p>
            <a:endParaRPr kumimoji="1" lang="zh-CN" altLang="en-US" dirty="0"/>
          </a:p>
        </p:txBody>
      </p:sp>
      <p:sp>
        <p:nvSpPr>
          <p:cNvPr id="4" name="内容占位符 3">
            <a:extLst>
              <a:ext uri="{FF2B5EF4-FFF2-40B4-BE49-F238E27FC236}">
                <a16:creationId xmlns:a16="http://schemas.microsoft.com/office/drawing/2014/main" id="{870616F7-1BB6-7443-AFE1-BA11F9DB6E36}"/>
              </a:ext>
            </a:extLst>
          </p:cNvPr>
          <p:cNvSpPr>
            <a:spLocks noGrp="1"/>
          </p:cNvSpPr>
          <p:nvPr>
            <p:ph idx="1"/>
          </p:nvPr>
        </p:nvSpPr>
        <p:spPr/>
        <p:txBody>
          <a:bodyPr/>
          <a:lstStyle/>
          <a:p>
            <a:pPr marL="0" indent="0">
              <a:buNone/>
            </a:pPr>
            <a:r>
              <a:rPr kumimoji="1" lang="en-US" altLang="zh-CN" dirty="0"/>
              <a:t>Thanks &amp; QA</a:t>
            </a:r>
            <a:endParaRPr kumimoji="1" lang="zh-CN" altLang="en-US" dirty="0"/>
          </a:p>
        </p:txBody>
      </p:sp>
    </p:spTree>
    <p:extLst>
      <p:ext uri="{BB962C8B-B14F-4D97-AF65-F5344CB8AC3E}">
        <p14:creationId xmlns:p14="http://schemas.microsoft.com/office/powerpoint/2010/main" val="375161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E17AB-D909-B94E-8454-365FCE083D92}"/>
              </a:ext>
            </a:extLst>
          </p:cNvPr>
          <p:cNvSpPr>
            <a:spLocks noGrp="1"/>
          </p:cNvSpPr>
          <p:nvPr>
            <p:ph type="title"/>
          </p:nvPr>
        </p:nvSpPr>
        <p:spPr/>
        <p:txBody>
          <a:bodyPr/>
          <a:lstStyle/>
          <a:p>
            <a:r>
              <a:rPr kumimoji="1" lang="en-US" altLang="zh-CN" dirty="0"/>
              <a:t>MTL Overview</a:t>
            </a:r>
            <a:endParaRPr kumimoji="1" lang="zh-CN" altLang="en-US" dirty="0"/>
          </a:p>
        </p:txBody>
      </p:sp>
      <p:sp>
        <p:nvSpPr>
          <p:cNvPr id="3" name="内容占位符 2">
            <a:extLst>
              <a:ext uri="{FF2B5EF4-FFF2-40B4-BE49-F238E27FC236}">
                <a16:creationId xmlns:a16="http://schemas.microsoft.com/office/drawing/2014/main" id="{89461909-CF8C-4C4C-A12F-970F84D183F5}"/>
              </a:ext>
            </a:extLst>
          </p:cNvPr>
          <p:cNvSpPr>
            <a:spLocks noGrp="1"/>
          </p:cNvSpPr>
          <p:nvPr>
            <p:ph idx="1"/>
          </p:nvPr>
        </p:nvSpPr>
        <p:spPr/>
        <p:txBody>
          <a:bodyPr/>
          <a:lstStyle/>
          <a:p>
            <a:r>
              <a:rPr lang="en" altLang="zh-CN" dirty="0"/>
              <a:t>MTL: By sharing representations between related tasks, we can enable our model to generalize better on our original task.</a:t>
            </a:r>
          </a:p>
          <a:p>
            <a:r>
              <a:rPr kumimoji="1" lang="en" altLang="zh-CN" dirty="0"/>
              <a:t>Goal: </a:t>
            </a:r>
            <a:r>
              <a:rPr lang="en" altLang="zh-CN" dirty="0"/>
              <a:t>MTL improves generalization by leveraging the domain-specific information contained in the training signals of related tasks</a:t>
            </a:r>
          </a:p>
          <a:p>
            <a:r>
              <a:rPr kumimoji="1" lang="en" altLang="zh-CN" dirty="0"/>
              <a:t>Motivation: 1. Biologically, human learning; 2. In machine learning, inductive transfer which</a:t>
            </a:r>
            <a:r>
              <a:rPr lang="en" altLang="zh-CN" dirty="0"/>
              <a:t> can help improve a model by introducing an inductive bias</a:t>
            </a:r>
            <a:endParaRPr kumimoji="1" lang="zh-CN" altLang="en-US" dirty="0"/>
          </a:p>
        </p:txBody>
      </p:sp>
    </p:spTree>
    <p:extLst>
      <p:ext uri="{BB962C8B-B14F-4D97-AF65-F5344CB8AC3E}">
        <p14:creationId xmlns:p14="http://schemas.microsoft.com/office/powerpoint/2010/main" val="2304008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44829-EDC7-C54E-8ECE-B25FCD7B8B5E}"/>
              </a:ext>
            </a:extLst>
          </p:cNvPr>
          <p:cNvSpPr>
            <a:spLocks noGrp="1"/>
          </p:cNvSpPr>
          <p:nvPr>
            <p:ph type="title"/>
          </p:nvPr>
        </p:nvSpPr>
        <p:spPr/>
        <p:txBody>
          <a:bodyPr/>
          <a:lstStyle/>
          <a:p>
            <a:r>
              <a:rPr kumimoji="1" lang="en-US" altLang="zh-CN" dirty="0"/>
              <a:t>Methods – hard parameter sharing</a:t>
            </a:r>
            <a:endParaRPr kumimoji="1" lang="zh-CN" altLang="en-US" dirty="0"/>
          </a:p>
        </p:txBody>
      </p:sp>
      <p:sp>
        <p:nvSpPr>
          <p:cNvPr id="3" name="内容占位符 2">
            <a:extLst>
              <a:ext uri="{FF2B5EF4-FFF2-40B4-BE49-F238E27FC236}">
                <a16:creationId xmlns:a16="http://schemas.microsoft.com/office/drawing/2014/main" id="{C92E4EC4-7E8B-A54A-8BB0-F21EAA73FDD6}"/>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C3404AD8-59E7-5049-9F73-94C82067E32F}"/>
              </a:ext>
            </a:extLst>
          </p:cNvPr>
          <p:cNvPicPr>
            <a:picLocks noChangeAspect="1"/>
          </p:cNvPicPr>
          <p:nvPr/>
        </p:nvPicPr>
        <p:blipFill>
          <a:blip r:embed="rId2"/>
          <a:stretch>
            <a:fillRect/>
          </a:stretch>
        </p:blipFill>
        <p:spPr>
          <a:xfrm>
            <a:off x="838200" y="1825625"/>
            <a:ext cx="5904133" cy="4430712"/>
          </a:xfrm>
          <a:prstGeom prst="rect">
            <a:avLst/>
          </a:prstGeom>
        </p:spPr>
      </p:pic>
    </p:spTree>
    <p:extLst>
      <p:ext uri="{BB962C8B-B14F-4D97-AF65-F5344CB8AC3E}">
        <p14:creationId xmlns:p14="http://schemas.microsoft.com/office/powerpoint/2010/main" val="215156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44829-EDC7-C54E-8ECE-B25FCD7B8B5E}"/>
              </a:ext>
            </a:extLst>
          </p:cNvPr>
          <p:cNvSpPr>
            <a:spLocks noGrp="1"/>
          </p:cNvSpPr>
          <p:nvPr>
            <p:ph type="title"/>
          </p:nvPr>
        </p:nvSpPr>
        <p:spPr/>
        <p:txBody>
          <a:bodyPr/>
          <a:lstStyle/>
          <a:p>
            <a:r>
              <a:rPr kumimoji="1" lang="en-US" altLang="zh-CN" dirty="0"/>
              <a:t>Methods – soft parameter sharing</a:t>
            </a:r>
            <a:endParaRPr kumimoji="1" lang="zh-CN" altLang="en-US" dirty="0"/>
          </a:p>
        </p:txBody>
      </p:sp>
      <p:sp>
        <p:nvSpPr>
          <p:cNvPr id="3" name="内容占位符 2">
            <a:extLst>
              <a:ext uri="{FF2B5EF4-FFF2-40B4-BE49-F238E27FC236}">
                <a16:creationId xmlns:a16="http://schemas.microsoft.com/office/drawing/2014/main" id="{C92E4EC4-7E8B-A54A-8BB0-F21EAA73FDD6}"/>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868F0141-C124-F745-9E24-2FC3CB2B6419}"/>
              </a:ext>
            </a:extLst>
          </p:cNvPr>
          <p:cNvPicPr>
            <a:picLocks noChangeAspect="1"/>
          </p:cNvPicPr>
          <p:nvPr/>
        </p:nvPicPr>
        <p:blipFill>
          <a:blip r:embed="rId2"/>
          <a:stretch>
            <a:fillRect/>
          </a:stretch>
        </p:blipFill>
        <p:spPr>
          <a:xfrm>
            <a:off x="838200" y="1822309"/>
            <a:ext cx="10803673" cy="4138720"/>
          </a:xfrm>
          <a:prstGeom prst="rect">
            <a:avLst/>
          </a:prstGeom>
        </p:spPr>
      </p:pic>
    </p:spTree>
    <p:extLst>
      <p:ext uri="{BB962C8B-B14F-4D97-AF65-F5344CB8AC3E}">
        <p14:creationId xmlns:p14="http://schemas.microsoft.com/office/powerpoint/2010/main" val="2430560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FD01B-B71F-B844-9D59-56AEAA13FC54}"/>
              </a:ext>
            </a:extLst>
          </p:cNvPr>
          <p:cNvSpPr>
            <a:spLocks noGrp="1"/>
          </p:cNvSpPr>
          <p:nvPr>
            <p:ph type="title"/>
          </p:nvPr>
        </p:nvSpPr>
        <p:spPr/>
        <p:txBody>
          <a:bodyPr/>
          <a:lstStyle/>
          <a:p>
            <a:r>
              <a:rPr kumimoji="1" lang="en-US" altLang="zh-CN" dirty="0"/>
              <a:t>Methods – Deep Relation Network </a:t>
            </a:r>
            <a:endParaRPr kumimoji="1" lang="zh-CN" altLang="en-US" dirty="0"/>
          </a:p>
        </p:txBody>
      </p:sp>
      <p:pic>
        <p:nvPicPr>
          <p:cNvPr id="4" name="内容占位符 3">
            <a:extLst>
              <a:ext uri="{FF2B5EF4-FFF2-40B4-BE49-F238E27FC236}">
                <a16:creationId xmlns:a16="http://schemas.microsoft.com/office/drawing/2014/main" id="{C61FAFDA-5F32-C74A-B071-074F5A9BB380}"/>
              </a:ext>
            </a:extLst>
          </p:cNvPr>
          <p:cNvPicPr>
            <a:picLocks noGrp="1" noChangeAspect="1"/>
          </p:cNvPicPr>
          <p:nvPr>
            <p:ph idx="1"/>
          </p:nvPr>
        </p:nvPicPr>
        <p:blipFill>
          <a:blip r:embed="rId2"/>
          <a:stretch>
            <a:fillRect/>
          </a:stretch>
        </p:blipFill>
        <p:spPr>
          <a:xfrm>
            <a:off x="838200" y="2804571"/>
            <a:ext cx="10515600" cy="2460352"/>
          </a:xfrm>
          <a:prstGeom prst="rect">
            <a:avLst/>
          </a:prstGeom>
        </p:spPr>
      </p:pic>
    </p:spTree>
    <p:extLst>
      <p:ext uri="{BB962C8B-B14F-4D97-AF65-F5344CB8AC3E}">
        <p14:creationId xmlns:p14="http://schemas.microsoft.com/office/powerpoint/2010/main" val="143719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FD01B-B71F-B844-9D59-56AEAA13FC54}"/>
              </a:ext>
            </a:extLst>
          </p:cNvPr>
          <p:cNvSpPr>
            <a:spLocks noGrp="1"/>
          </p:cNvSpPr>
          <p:nvPr>
            <p:ph type="title"/>
          </p:nvPr>
        </p:nvSpPr>
        <p:spPr/>
        <p:txBody>
          <a:bodyPr/>
          <a:lstStyle/>
          <a:p>
            <a:r>
              <a:rPr kumimoji="1" lang="en-US" altLang="zh-CN" dirty="0"/>
              <a:t>Methods - Fully-Adaptive Feature Sharing </a:t>
            </a:r>
            <a:endParaRPr kumimoji="1" lang="zh-CN" altLang="en-US" dirty="0"/>
          </a:p>
        </p:txBody>
      </p:sp>
      <p:sp>
        <p:nvSpPr>
          <p:cNvPr id="3" name="内容占位符 2">
            <a:extLst>
              <a:ext uri="{FF2B5EF4-FFF2-40B4-BE49-F238E27FC236}">
                <a16:creationId xmlns:a16="http://schemas.microsoft.com/office/drawing/2014/main" id="{044A1CFA-70EC-D148-A26E-EA69072BC9D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0FC647A-C29B-4A47-851E-5F1ED0E07C68}"/>
              </a:ext>
            </a:extLst>
          </p:cNvPr>
          <p:cNvPicPr>
            <a:picLocks noChangeAspect="1"/>
          </p:cNvPicPr>
          <p:nvPr/>
        </p:nvPicPr>
        <p:blipFill>
          <a:blip r:embed="rId3"/>
          <a:stretch>
            <a:fillRect/>
          </a:stretch>
        </p:blipFill>
        <p:spPr>
          <a:xfrm>
            <a:off x="166368" y="2001025"/>
            <a:ext cx="11859263" cy="2612560"/>
          </a:xfrm>
          <a:prstGeom prst="rect">
            <a:avLst/>
          </a:prstGeom>
        </p:spPr>
      </p:pic>
    </p:spTree>
    <p:extLst>
      <p:ext uri="{BB962C8B-B14F-4D97-AF65-F5344CB8AC3E}">
        <p14:creationId xmlns:p14="http://schemas.microsoft.com/office/powerpoint/2010/main" val="943092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FD01B-B71F-B844-9D59-56AEAA13FC54}"/>
              </a:ext>
            </a:extLst>
          </p:cNvPr>
          <p:cNvSpPr>
            <a:spLocks noGrp="1"/>
          </p:cNvSpPr>
          <p:nvPr>
            <p:ph type="title"/>
          </p:nvPr>
        </p:nvSpPr>
        <p:spPr/>
        <p:txBody>
          <a:bodyPr/>
          <a:lstStyle/>
          <a:p>
            <a:r>
              <a:rPr kumimoji="1" lang="en-US" altLang="zh-CN" dirty="0"/>
              <a:t>Methods - A Joint Many-Task Model </a:t>
            </a:r>
            <a:endParaRPr kumimoji="1" lang="zh-CN" altLang="en-US" dirty="0"/>
          </a:p>
        </p:txBody>
      </p:sp>
      <p:sp>
        <p:nvSpPr>
          <p:cNvPr id="3" name="内容占位符 2">
            <a:extLst>
              <a:ext uri="{FF2B5EF4-FFF2-40B4-BE49-F238E27FC236}">
                <a16:creationId xmlns:a16="http://schemas.microsoft.com/office/drawing/2014/main" id="{044A1CFA-70EC-D148-A26E-EA69072BC9D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D881D7B-81FC-B948-826B-439AC1680251}"/>
              </a:ext>
            </a:extLst>
          </p:cNvPr>
          <p:cNvPicPr>
            <a:picLocks noChangeAspect="1"/>
          </p:cNvPicPr>
          <p:nvPr/>
        </p:nvPicPr>
        <p:blipFill>
          <a:blip r:embed="rId2"/>
          <a:stretch>
            <a:fillRect/>
          </a:stretch>
        </p:blipFill>
        <p:spPr>
          <a:xfrm>
            <a:off x="838200" y="1825625"/>
            <a:ext cx="6028778" cy="4874636"/>
          </a:xfrm>
          <a:prstGeom prst="rect">
            <a:avLst/>
          </a:prstGeom>
        </p:spPr>
      </p:pic>
    </p:spTree>
    <p:extLst>
      <p:ext uri="{BB962C8B-B14F-4D97-AF65-F5344CB8AC3E}">
        <p14:creationId xmlns:p14="http://schemas.microsoft.com/office/powerpoint/2010/main" val="397258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FD01B-B71F-B844-9D59-56AEAA13FC54}"/>
              </a:ext>
            </a:extLst>
          </p:cNvPr>
          <p:cNvSpPr>
            <a:spLocks noGrp="1"/>
          </p:cNvSpPr>
          <p:nvPr>
            <p:ph type="title"/>
          </p:nvPr>
        </p:nvSpPr>
        <p:spPr/>
        <p:txBody>
          <a:bodyPr/>
          <a:lstStyle/>
          <a:p>
            <a:r>
              <a:rPr kumimoji="1" lang="en-US" altLang="zh-CN" dirty="0"/>
              <a:t>Methods - Cross-stitch Networks  </a:t>
            </a:r>
            <a:endParaRPr kumimoji="1" lang="zh-CN" altLang="en-US" dirty="0"/>
          </a:p>
        </p:txBody>
      </p:sp>
      <p:sp>
        <p:nvSpPr>
          <p:cNvPr id="3" name="内容占位符 2">
            <a:extLst>
              <a:ext uri="{FF2B5EF4-FFF2-40B4-BE49-F238E27FC236}">
                <a16:creationId xmlns:a16="http://schemas.microsoft.com/office/drawing/2014/main" id="{044A1CFA-70EC-D148-A26E-EA69072BC9D3}"/>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B6E2C8F1-7727-9749-913F-09AEAFBBF0FE}"/>
              </a:ext>
            </a:extLst>
          </p:cNvPr>
          <p:cNvPicPr>
            <a:picLocks noChangeAspect="1"/>
          </p:cNvPicPr>
          <p:nvPr/>
        </p:nvPicPr>
        <p:blipFill>
          <a:blip r:embed="rId2"/>
          <a:stretch>
            <a:fillRect/>
          </a:stretch>
        </p:blipFill>
        <p:spPr>
          <a:xfrm>
            <a:off x="838200" y="1825626"/>
            <a:ext cx="8662639" cy="4500906"/>
          </a:xfrm>
          <a:prstGeom prst="rect">
            <a:avLst/>
          </a:prstGeom>
        </p:spPr>
      </p:pic>
    </p:spTree>
    <p:extLst>
      <p:ext uri="{BB962C8B-B14F-4D97-AF65-F5344CB8AC3E}">
        <p14:creationId xmlns:p14="http://schemas.microsoft.com/office/powerpoint/2010/main" val="20859927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504</Words>
  <Application>Microsoft Macintosh PowerPoint</Application>
  <PresentationFormat>宽屏</PresentationFormat>
  <Paragraphs>49</Paragraphs>
  <Slides>23</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等线</vt:lpstr>
      <vt:lpstr>等线 Light</vt:lpstr>
      <vt:lpstr>NimbusRomNo9L</vt:lpstr>
      <vt:lpstr>Arial</vt:lpstr>
      <vt:lpstr>Office 主题​​</vt:lpstr>
      <vt:lpstr>Multi-Task Learning(MTL) and MAXL</vt:lpstr>
      <vt:lpstr>Multi-Task Learning in Deep Learning</vt:lpstr>
      <vt:lpstr>MTL Overview</vt:lpstr>
      <vt:lpstr>Methods – hard parameter sharing</vt:lpstr>
      <vt:lpstr>Methods – soft parameter sharing</vt:lpstr>
      <vt:lpstr>Methods – Deep Relation Network </vt:lpstr>
      <vt:lpstr>Methods - Fully-Adaptive Feature Sharing </vt:lpstr>
      <vt:lpstr>Methods - A Joint Many-Task Model </vt:lpstr>
      <vt:lpstr>Methods - Cross-stitch Networks  </vt:lpstr>
      <vt:lpstr>Methods - Sluice Networks </vt:lpstr>
      <vt:lpstr>Methods - Weighting losses with uncertainty </vt:lpstr>
      <vt:lpstr>Methods - conclusion</vt:lpstr>
      <vt:lpstr>Auxiliary Tasks</vt:lpstr>
      <vt:lpstr>Self-Supervised Generalisation with Meta Auxiliary Learning</vt:lpstr>
      <vt:lpstr>Overview</vt:lpstr>
      <vt:lpstr>PowerPoint 演示文稿</vt:lpstr>
      <vt:lpstr>PowerPoint 演示文稿</vt:lpstr>
      <vt:lpstr>PowerPoint 演示文稿</vt:lpstr>
      <vt:lpstr>Method</vt:lpstr>
      <vt:lpstr>Algorithm</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12</cp:revision>
  <dcterms:created xsi:type="dcterms:W3CDTF">2020-04-14T12:13:03Z</dcterms:created>
  <dcterms:modified xsi:type="dcterms:W3CDTF">2020-04-14T16:10:45Z</dcterms:modified>
</cp:coreProperties>
</file>